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
  </p:notesMasterIdLst>
  <p:sldIdLst>
    <p:sldId id="256" r:id="rId2"/>
    <p:sldId id="257" r:id="rId3"/>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25" d="100"/>
          <a:sy n="125" d="100"/>
        </p:scale>
        <p:origin x="1157" y="-39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E3DA72-C25E-453B-B59D-55CE72D7A670}" type="datetimeFigureOut">
              <a:rPr lang="en-US" smtClean="0"/>
              <a:t>5/7/2025</a:t>
            </a:fld>
            <a:endParaRPr lang="en-US"/>
          </a:p>
        </p:txBody>
      </p:sp>
      <p:sp>
        <p:nvSpPr>
          <p:cNvPr id="4" name="Slide Image Placeholder 3"/>
          <p:cNvSpPr>
            <a:spLocks noGrp="1" noRot="1" noChangeAspect="1"/>
          </p:cNvSpPr>
          <p:nvPr>
            <p:ph type="sldImg" idx="2"/>
          </p:nvPr>
        </p:nvSpPr>
        <p:spPr>
          <a:xfrm>
            <a:off x="2360613" y="1143000"/>
            <a:ext cx="21367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AEA93F-9938-46BD-9974-78AAFDF03719}" type="slidenum">
              <a:rPr lang="en-US" smtClean="0"/>
              <a:t>‹#›</a:t>
            </a:fld>
            <a:endParaRPr lang="en-US"/>
          </a:p>
        </p:txBody>
      </p:sp>
    </p:spTree>
    <p:extLst>
      <p:ext uri="{BB962C8B-B14F-4D97-AF65-F5344CB8AC3E}">
        <p14:creationId xmlns:p14="http://schemas.microsoft.com/office/powerpoint/2010/main" val="3115286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DDD16D4-6216-4C6A-A28C-B5B29C19617B}"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2535542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DD16D4-6216-4C6A-A28C-B5B29C19617B}"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3140655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DD16D4-6216-4C6A-A28C-B5B29C19617B}"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1824573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DD16D4-6216-4C6A-A28C-B5B29C19617B}"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1254510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DD16D4-6216-4C6A-A28C-B5B29C19617B}"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863109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DDD16D4-6216-4C6A-A28C-B5B29C19617B}" type="datetimeFigureOut">
              <a:rPr lang="en-US" smtClean="0"/>
              <a:t>5/7/2025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32486086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DDD16D4-6216-4C6A-A28C-B5B29C19617B}" type="datetimeFigureOut">
              <a:rPr lang="en-US" smtClean="0"/>
              <a:t>5/7/2025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873117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DDD16D4-6216-4C6A-A28C-B5B29C19617B}" type="datetimeFigureOut">
              <a:rPr lang="en-US" smtClean="0"/>
              <a:t>5/7/2025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1938502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DD16D4-6216-4C6A-A28C-B5B29C19617B}" type="datetimeFigureOut">
              <a:rPr lang="en-US" smtClean="0"/>
              <a:t>5/7/2025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36399247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DDD16D4-6216-4C6A-A28C-B5B29C19617B}" type="datetimeFigureOut">
              <a:rPr lang="en-US" smtClean="0"/>
              <a:t>5/7/2025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3906756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DDD16D4-6216-4C6A-A28C-B5B29C19617B}" type="datetimeFigureOut">
              <a:rPr lang="en-US" smtClean="0"/>
              <a:t>5/7/2025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CE40AB-029F-42E6-B8F2-C3C2129A1758}" type="slidenum">
              <a:rPr lang="en-US" smtClean="0"/>
              <a:t>‹#›</a:t>
            </a:fld>
            <a:endParaRPr lang="en-US"/>
          </a:p>
        </p:txBody>
      </p:sp>
    </p:spTree>
    <p:extLst>
      <p:ext uri="{BB962C8B-B14F-4D97-AF65-F5344CB8AC3E}">
        <p14:creationId xmlns:p14="http://schemas.microsoft.com/office/powerpoint/2010/main" val="1536929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4DDD16D4-6216-4C6A-A28C-B5B29C19617B}" type="datetimeFigureOut">
              <a:rPr lang="en-US" smtClean="0"/>
              <a:t>5/7/2025</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ADCE40AB-029F-42E6-B8F2-C3C2129A1758}" type="slidenum">
              <a:rPr lang="en-US" smtClean="0"/>
              <a:t>‹#›</a:t>
            </a:fld>
            <a:endParaRPr lang="en-US"/>
          </a:p>
        </p:txBody>
      </p:sp>
    </p:spTree>
    <p:extLst>
      <p:ext uri="{BB962C8B-B14F-4D97-AF65-F5344CB8AC3E}">
        <p14:creationId xmlns:p14="http://schemas.microsoft.com/office/powerpoint/2010/main" val="331852490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CA62689-A815-4E2E-A2D0-9E4D86A80FE0}"/>
              </a:ext>
            </a:extLst>
          </p:cNvPr>
          <p:cNvSpPr txBox="1"/>
          <p:nvPr/>
        </p:nvSpPr>
        <p:spPr>
          <a:xfrm>
            <a:off x="453359" y="308971"/>
            <a:ext cx="6212541" cy="957891"/>
          </a:xfrm>
          <a:prstGeom prst="rect">
            <a:avLst/>
          </a:prstGeom>
          <a:noFill/>
        </p:spPr>
        <p:txBody>
          <a:bodyPr wrap="square" rtlCol="0">
            <a:spAutoFit/>
          </a:bodyPr>
          <a:lstStyle/>
          <a:p>
            <a:pPr algn="ctr">
              <a:lnSpc>
                <a:spcPct val="107000"/>
              </a:lnSpc>
              <a:spcAft>
                <a:spcPts val="450"/>
              </a:spcAft>
            </a:pPr>
            <a:r>
              <a:rPr lang="fa-IR" sz="1013" dirty="0">
                <a:latin typeface="Calibri" panose="020F0502020204030204" pitchFamily="34" charset="0"/>
                <a:ea typeface="Calibri" panose="020F0502020204030204" pitchFamily="34" charset="0"/>
                <a:cs typeface="B Jalal" panose="00000400000000000000" pitchFamily="2" charset="-78"/>
              </a:rPr>
              <a:t>به نام خدا</a:t>
            </a:r>
            <a:endParaRPr lang="en-US" sz="1013" dirty="0">
              <a:latin typeface="Calibri" panose="020F0502020204030204" pitchFamily="34" charset="0"/>
              <a:ea typeface="Calibri" panose="020F0502020204030204" pitchFamily="34" charset="0"/>
              <a:cs typeface="B Jalal" panose="00000400000000000000" pitchFamily="2" charset="-78"/>
            </a:endParaRPr>
          </a:p>
          <a:p>
            <a:pPr algn="ctr">
              <a:lnSpc>
                <a:spcPct val="107000"/>
              </a:lnSpc>
              <a:spcAft>
                <a:spcPts val="450"/>
              </a:spcAft>
            </a:pPr>
            <a:r>
              <a:rPr lang="fa-IR" sz="1013" dirty="0">
                <a:latin typeface="Calibri" panose="020F0502020204030204" pitchFamily="34" charset="0"/>
                <a:ea typeface="Calibri" panose="020F0502020204030204" pitchFamily="34" charset="0"/>
                <a:cs typeface="B Jalal" panose="00000400000000000000" pitchFamily="2" charset="-78"/>
              </a:rPr>
              <a:t>سناریو پروژه برنامه نویسی پیشرفته</a:t>
            </a:r>
            <a:endParaRPr lang="en-US" sz="1013" dirty="0">
              <a:latin typeface="Calibri" panose="020F0502020204030204" pitchFamily="34" charset="0"/>
              <a:ea typeface="Calibri" panose="020F0502020204030204" pitchFamily="34" charset="0"/>
              <a:cs typeface="B Jalal" panose="00000400000000000000" pitchFamily="2" charset="-78"/>
            </a:endParaRPr>
          </a:p>
          <a:p>
            <a:pPr algn="ctr">
              <a:lnSpc>
                <a:spcPct val="107000"/>
              </a:lnSpc>
              <a:spcAft>
                <a:spcPts val="450"/>
              </a:spcAft>
            </a:pPr>
            <a:r>
              <a:rPr lang="fa-IR" sz="1050" b="1" dirty="0">
                <a:cs typeface="B Ferdosi" panose="00000400000000000000" pitchFamily="2" charset="-78"/>
              </a:rPr>
              <a:t>اعضای گروه: علی رضا خورشیدی، علی رضا رسولی و رضا شکیبا</a:t>
            </a:r>
            <a:endParaRPr lang="fa-IR" sz="1013" b="1" dirty="0">
              <a:latin typeface="Calibri" panose="020F0502020204030204" pitchFamily="34" charset="0"/>
              <a:ea typeface="Calibri" panose="020F0502020204030204" pitchFamily="34" charset="0"/>
              <a:cs typeface="B Jalal" panose="00000400000000000000" pitchFamily="2" charset="-78"/>
            </a:endParaRPr>
          </a:p>
          <a:p>
            <a:pPr algn="ctr">
              <a:lnSpc>
                <a:spcPct val="107000"/>
              </a:lnSpc>
              <a:spcAft>
                <a:spcPts val="450"/>
              </a:spcAft>
            </a:pPr>
            <a:r>
              <a:rPr lang="en-US" sz="1013" dirty="0">
                <a:latin typeface="Calibri" panose="020F0502020204030204" pitchFamily="34" charset="0"/>
                <a:ea typeface="Calibri" panose="020F0502020204030204" pitchFamily="34" charset="0"/>
                <a:cs typeface="B Jalal" panose="00000400000000000000" pitchFamily="2" charset="-78"/>
              </a:rPr>
              <a:t>-------------------------------------------------------------------------------------------------------------------------------------------------------</a:t>
            </a:r>
            <a:endParaRPr lang="fa-IR" sz="1013" dirty="0">
              <a:latin typeface="Calibri" panose="020F0502020204030204" pitchFamily="34" charset="0"/>
              <a:ea typeface="Calibri" panose="020F0502020204030204" pitchFamily="34" charset="0"/>
              <a:cs typeface="B Jalal" panose="00000400000000000000" pitchFamily="2" charset="-78"/>
            </a:endParaRPr>
          </a:p>
        </p:txBody>
      </p:sp>
      <p:graphicFrame>
        <p:nvGraphicFramePr>
          <p:cNvPr id="5" name="Table 4">
            <a:extLst>
              <a:ext uri="{FF2B5EF4-FFF2-40B4-BE49-F238E27FC236}">
                <a16:creationId xmlns:a16="http://schemas.microsoft.com/office/drawing/2014/main" id="{C3843061-E2C5-4FB4-873B-22771272CCE3}"/>
              </a:ext>
            </a:extLst>
          </p:cNvPr>
          <p:cNvGraphicFramePr>
            <a:graphicFrameLocks noGrp="1"/>
          </p:cNvGraphicFramePr>
          <p:nvPr>
            <p:extLst>
              <p:ext uri="{D42A27DB-BD31-4B8C-83A1-F6EECF244321}">
                <p14:modId xmlns:p14="http://schemas.microsoft.com/office/powerpoint/2010/main" val="615940761"/>
              </p:ext>
            </p:extLst>
          </p:nvPr>
        </p:nvGraphicFramePr>
        <p:xfrm>
          <a:off x="497840" y="3154919"/>
          <a:ext cx="2125617" cy="1193942"/>
        </p:xfrm>
        <a:graphic>
          <a:graphicData uri="http://schemas.openxmlformats.org/drawingml/2006/table">
            <a:tbl>
              <a:tblPr firstRow="1" firstCol="1" bandRow="1">
                <a:tableStyleId>{2D5ABB26-0587-4C30-8999-92F81FD0307C}</a:tableStyleId>
              </a:tblPr>
              <a:tblGrid>
                <a:gridCol w="291687">
                  <a:extLst>
                    <a:ext uri="{9D8B030D-6E8A-4147-A177-3AD203B41FA5}">
                      <a16:colId xmlns:a16="http://schemas.microsoft.com/office/drawing/2014/main" val="231017035"/>
                    </a:ext>
                  </a:extLst>
                </a:gridCol>
                <a:gridCol w="261990">
                  <a:extLst>
                    <a:ext uri="{9D8B030D-6E8A-4147-A177-3AD203B41FA5}">
                      <a16:colId xmlns:a16="http://schemas.microsoft.com/office/drawing/2014/main" val="3556949406"/>
                    </a:ext>
                  </a:extLst>
                </a:gridCol>
                <a:gridCol w="261990">
                  <a:extLst>
                    <a:ext uri="{9D8B030D-6E8A-4147-A177-3AD203B41FA5}">
                      <a16:colId xmlns:a16="http://schemas.microsoft.com/office/drawing/2014/main" val="986765086"/>
                    </a:ext>
                  </a:extLst>
                </a:gridCol>
                <a:gridCol w="261990">
                  <a:extLst>
                    <a:ext uri="{9D8B030D-6E8A-4147-A177-3AD203B41FA5}">
                      <a16:colId xmlns:a16="http://schemas.microsoft.com/office/drawing/2014/main" val="3106563896"/>
                    </a:ext>
                  </a:extLst>
                </a:gridCol>
                <a:gridCol w="261990">
                  <a:extLst>
                    <a:ext uri="{9D8B030D-6E8A-4147-A177-3AD203B41FA5}">
                      <a16:colId xmlns:a16="http://schemas.microsoft.com/office/drawing/2014/main" val="543467010"/>
                    </a:ext>
                  </a:extLst>
                </a:gridCol>
                <a:gridCol w="261990">
                  <a:extLst>
                    <a:ext uri="{9D8B030D-6E8A-4147-A177-3AD203B41FA5}">
                      <a16:colId xmlns:a16="http://schemas.microsoft.com/office/drawing/2014/main" val="1914730799"/>
                    </a:ext>
                  </a:extLst>
                </a:gridCol>
                <a:gridCol w="261990">
                  <a:extLst>
                    <a:ext uri="{9D8B030D-6E8A-4147-A177-3AD203B41FA5}">
                      <a16:colId xmlns:a16="http://schemas.microsoft.com/office/drawing/2014/main" val="3810981844"/>
                    </a:ext>
                  </a:extLst>
                </a:gridCol>
                <a:gridCol w="261990">
                  <a:extLst>
                    <a:ext uri="{9D8B030D-6E8A-4147-A177-3AD203B41FA5}">
                      <a16:colId xmlns:a16="http://schemas.microsoft.com/office/drawing/2014/main" val="921298167"/>
                    </a:ext>
                  </a:extLst>
                </a:gridCol>
              </a:tblGrid>
              <a:tr h="150851">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kumimoji="0" lang="en-US" sz="500" b="0" i="0" u="none" strike="noStrike" kern="1200" cap="none" spc="0" normalizeH="0" baseline="0" noProof="0" dirty="0">
                          <a:ln>
                            <a:noFill/>
                          </a:ln>
                          <a:solidFill>
                            <a:prstClr val="black"/>
                          </a:solidFill>
                          <a:effectLst/>
                          <a:uLnTx/>
                          <a:uFillTx/>
                          <a:latin typeface="+mn-lt"/>
                          <a:ea typeface="+mn-ea"/>
                          <a:cs typeface="+mn-cs"/>
                        </a:rPr>
                        <a:t>market</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r>
                        <a:rPr kumimoji="0" lang="en-US" sz="500" b="0" i="0" u="none" strike="noStrike" kern="1200" cap="none" spc="0" normalizeH="0" baseline="0" noProof="0" dirty="0">
                          <a:ln>
                            <a:noFill/>
                          </a:ln>
                          <a:solidFill>
                            <a:prstClr val="black"/>
                          </a:solidFill>
                          <a:effectLst/>
                          <a:uLnTx/>
                          <a:uFillTx/>
                          <a:latin typeface="+mn-lt"/>
                          <a:ea typeface="+mn-ea"/>
                          <a:cs typeface="+mn-cs"/>
                        </a:rPr>
                        <a:t>Base 1 </a:t>
                      </a:r>
                      <a:endParaRPr kumimoji="0" lang="en-US" sz="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P2</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7417982"/>
                  </a:ext>
                </a:extLst>
              </a:tr>
              <a:tr h="150851">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schemeClr>
                    </a:solidFill>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schemeClr>
                    </a:solidFill>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r>
                        <a:rPr kumimoji="0" lang="en-US" sz="500" b="0" i="0" u="none" strike="noStrike" kern="1200" cap="none" spc="0" normalizeH="0" baseline="0" noProof="0" dirty="0">
                          <a:ln>
                            <a:noFill/>
                          </a:ln>
                          <a:solidFill>
                            <a:prstClr val="black"/>
                          </a:solidFill>
                          <a:effectLst/>
                          <a:uLnTx/>
                          <a:uFillTx/>
                          <a:latin typeface="+mn-lt"/>
                          <a:ea typeface="+mn-ea"/>
                          <a:cs typeface="+mn-cs"/>
                        </a:rPr>
                        <a:t>Base 2 </a:t>
                      </a:r>
                      <a:endParaRPr kumimoji="0" lang="en-US" sz="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54757597"/>
                  </a:ext>
                </a:extLst>
              </a:tr>
              <a:tr h="150851">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r>
                        <a:rPr kumimoji="0" lang="en-US" sz="500" b="0" i="0" u="none" strike="noStrike" kern="1200" cap="none" spc="0" normalizeH="0" baseline="0" noProof="0" dirty="0">
                          <a:ln>
                            <a:noFill/>
                          </a:ln>
                          <a:solidFill>
                            <a:prstClr val="black"/>
                          </a:solidFill>
                          <a:effectLst/>
                          <a:uLnTx/>
                          <a:uFillTx/>
                          <a:latin typeface="+mn-lt"/>
                          <a:ea typeface="+mn-ea"/>
                          <a:cs typeface="+mn-cs"/>
                        </a:rPr>
                        <a:t>Base 3</a:t>
                      </a:r>
                      <a:endParaRPr kumimoji="0" lang="en-US" sz="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08283311"/>
                  </a:ext>
                </a:extLst>
              </a:tr>
              <a:tr h="139297">
                <a:tc>
                  <a:txBody>
                    <a:bodyPr/>
                    <a:lstStyle/>
                    <a:p>
                      <a:pPr marL="0" marR="0" algn="ctr">
                        <a:lnSpc>
                          <a:spcPct val="107000"/>
                        </a:lnSpc>
                        <a:spcBef>
                          <a:spcPts val="0"/>
                        </a:spcBef>
                        <a:spcAft>
                          <a:spcPts val="0"/>
                        </a:spcAft>
                      </a:pP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schemeClr>
                    </a:solidFill>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gridSpan="2">
                  <a:txBody>
                    <a:bodyPr/>
                    <a:lstStyle/>
                    <a:p>
                      <a:pPr marL="0" marR="0" algn="ctr">
                        <a:lnSpc>
                          <a:spcPct val="107000"/>
                        </a:lnSpc>
                        <a:spcBef>
                          <a:spcPts val="0"/>
                        </a:spcBef>
                        <a:spcAft>
                          <a:spcPts val="800"/>
                        </a:spcAft>
                      </a:pPr>
                      <a:r>
                        <a:rPr lang="en-US" sz="500" dirty="0">
                          <a:effectLst/>
                          <a:latin typeface="Calibri" panose="020F0502020204030204" pitchFamily="34" charset="0"/>
                          <a:ea typeface="Calibri" panose="020F0502020204030204" pitchFamily="34" charset="0"/>
                          <a:cs typeface="Arial" panose="020B0604020202020204" pitchFamily="34" charset="0"/>
                        </a:rPr>
                        <a:t>Monsters‘ house</a:t>
                      </a:r>
                      <a:endParaRPr lang="en-US" sz="7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hMerge="1">
                  <a:txBody>
                    <a:bodyPr/>
                    <a:lstStyle/>
                    <a:p>
                      <a:endParaRPr lang="en-US"/>
                    </a:p>
                  </a:txBody>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0187613"/>
                  </a:ext>
                </a:extLst>
              </a:tr>
              <a:tr h="149539">
                <a:tc>
                  <a:txBody>
                    <a:bodyPr/>
                    <a:lstStyle/>
                    <a:p>
                      <a:pPr marL="0" marR="0" algn="ctr">
                        <a:lnSpc>
                          <a:spcPct val="107000"/>
                        </a:lnSpc>
                        <a:spcBef>
                          <a:spcPts val="0"/>
                        </a:spcBef>
                        <a:spcAft>
                          <a:spcPts val="0"/>
                        </a:spcAft>
                      </a:pPr>
                      <a:r>
                        <a:rPr lang="fa-IR" sz="400" dirty="0">
                          <a:effectLst/>
                        </a:rPr>
                        <a:t> </a:t>
                      </a:r>
                      <a:endParaRPr lang="en-US" sz="5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vMerge="1">
                  <a:txBody>
                    <a:bodyPr/>
                    <a:lstStyle/>
                    <a:p>
                      <a:pPr marL="0" marR="0" algn="ctr">
                        <a:lnSpc>
                          <a:spcPct val="107000"/>
                        </a:lnSpc>
                        <a:spcBef>
                          <a:spcPts val="0"/>
                        </a:spcBef>
                        <a:spcAft>
                          <a:spcPts val="0"/>
                        </a:spcAft>
                      </a:pP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vMerge="1">
                  <a:txBody>
                    <a:bodyPr/>
                    <a:lstStyle/>
                    <a:p>
                      <a:endParaRPr lang="en-US"/>
                    </a:p>
                  </a:txBody>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schemeClr>
                    </a:solidFill>
                  </a:tcPr>
                </a:tc>
                <a:tc>
                  <a:txBody>
                    <a:bodyPr/>
                    <a:lstStyle/>
                    <a:p>
                      <a:pPr marL="0" marR="0" algn="ctr">
                        <a:lnSpc>
                          <a:spcPct val="107000"/>
                        </a:lnSpc>
                        <a:spcBef>
                          <a:spcPts val="0"/>
                        </a:spcBef>
                        <a:spcAft>
                          <a:spcPts val="0"/>
                        </a:spcAft>
                      </a:pP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54886995"/>
                  </a:ext>
                </a:extLst>
              </a:tr>
              <a:tr h="150851">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r>
                        <a:rPr kumimoji="0" lang="en-US" sz="500" b="0" i="0" u="none" strike="noStrike" kern="1200" cap="none" spc="0" normalizeH="0" baseline="0" noProof="0" dirty="0">
                          <a:ln>
                            <a:noFill/>
                          </a:ln>
                          <a:solidFill>
                            <a:prstClr val="black"/>
                          </a:solidFill>
                          <a:effectLst/>
                          <a:uLnTx/>
                          <a:uFillTx/>
                          <a:latin typeface="+mn-lt"/>
                          <a:ea typeface="+mn-ea"/>
                          <a:cs typeface="+mn-cs"/>
                        </a:rPr>
                        <a:t>Base 1 </a:t>
                      </a:r>
                      <a:endParaRPr kumimoji="0" lang="en-US" sz="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fa-IR"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3941994"/>
                  </a:ext>
                </a:extLst>
              </a:tr>
              <a:tr h="150851">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r>
                        <a:rPr kumimoji="0" lang="en-US" sz="500" b="0" i="0" u="none" strike="noStrike" kern="1200" cap="none" spc="0" normalizeH="0" baseline="0" noProof="0" dirty="0">
                          <a:ln>
                            <a:noFill/>
                          </a:ln>
                          <a:solidFill>
                            <a:prstClr val="black"/>
                          </a:solidFill>
                          <a:effectLst/>
                          <a:uLnTx/>
                          <a:uFillTx/>
                          <a:latin typeface="+mn-lt"/>
                          <a:ea typeface="+mn-ea"/>
                          <a:cs typeface="+mn-cs"/>
                        </a:rPr>
                        <a:t>Base 2 </a:t>
                      </a:r>
                      <a:endParaRPr kumimoji="0" lang="en-US" sz="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schemeClr>
                    </a:solidFill>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schemeClr>
                    </a:solidFill>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25931452"/>
                  </a:ext>
                </a:extLst>
              </a:tr>
              <a:tr h="150851">
                <a:tc>
                  <a:txBody>
                    <a:bodyPr/>
                    <a:lstStyle/>
                    <a:p>
                      <a:pPr marL="0" marR="0" algn="ctr">
                        <a:lnSpc>
                          <a:spcPct val="107000"/>
                        </a:lnSpc>
                        <a:spcBef>
                          <a:spcPts val="0"/>
                        </a:spcBef>
                        <a:spcAft>
                          <a:spcPts val="0"/>
                        </a:spcAft>
                      </a:pPr>
                      <a:r>
                        <a:rPr lang="en-US" sz="500">
                          <a:effectLst/>
                        </a:rPr>
                        <a:t>P1</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685800" rtl="0" eaLnBrk="1" fontAlgn="auto" latinLnBrk="0" hangingPunct="1">
                        <a:lnSpc>
                          <a:spcPct val="107000"/>
                        </a:lnSpc>
                        <a:spcBef>
                          <a:spcPts val="0"/>
                        </a:spcBef>
                        <a:spcAft>
                          <a:spcPts val="0"/>
                        </a:spcAft>
                        <a:buClrTx/>
                        <a:buSzTx/>
                        <a:buFontTx/>
                        <a:buNone/>
                        <a:tabLst/>
                        <a:defRPr/>
                      </a:pPr>
                      <a:r>
                        <a:rPr kumimoji="0" lang="en-US" sz="500" b="0" i="0" u="none" strike="noStrike" kern="1200" cap="none" spc="0" normalizeH="0" baseline="0" noProof="0" dirty="0">
                          <a:ln>
                            <a:noFill/>
                          </a:ln>
                          <a:solidFill>
                            <a:prstClr val="black"/>
                          </a:solidFill>
                          <a:effectLst/>
                          <a:uLnTx/>
                          <a:uFillTx/>
                          <a:latin typeface="+mn-lt"/>
                          <a:ea typeface="+mn-ea"/>
                          <a:cs typeface="+mn-cs"/>
                        </a:rPr>
                        <a:t>Base 3</a:t>
                      </a:r>
                      <a:endParaRPr kumimoji="0" lang="en-US" sz="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kumimoji="0" lang="en-US" sz="500" b="0" i="0" u="none" strike="noStrike" kern="1200" cap="none" spc="0" normalizeH="0" baseline="0" noProof="0" dirty="0">
                          <a:ln>
                            <a:noFill/>
                          </a:ln>
                          <a:solidFill>
                            <a:prstClr val="black"/>
                          </a:solidFill>
                          <a:effectLst/>
                          <a:uLnTx/>
                          <a:uFillTx/>
                          <a:latin typeface="+mn-lt"/>
                          <a:ea typeface="+mn-ea"/>
                          <a:cs typeface="+mn-cs"/>
                        </a:rPr>
                        <a:t>market</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a:effectLst/>
                        </a:rPr>
                        <a:t> </a:t>
                      </a:r>
                      <a:endParaRPr lang="en-US" sz="60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500" dirty="0">
                          <a:effectLst/>
                        </a:rPr>
                        <a:t> </a:t>
                      </a:r>
                      <a:endParaRPr lang="en-US" sz="600" dirty="0">
                        <a:effectLst/>
                        <a:latin typeface="Calibri" panose="020F0502020204030204" pitchFamily="34" charset="0"/>
                        <a:ea typeface="Calibri" panose="020F0502020204030204" pitchFamily="34" charset="0"/>
                        <a:cs typeface="Arial" panose="020B0604020202020204" pitchFamily="34" charset="0"/>
                      </a:endParaRPr>
                    </a:p>
                  </a:txBody>
                  <a:tcPr marL="38576" marR="38576"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94051042"/>
                  </a:ext>
                </a:extLst>
              </a:tr>
            </a:tbl>
          </a:graphicData>
        </a:graphic>
      </p:graphicFrame>
      <p:pic>
        <p:nvPicPr>
          <p:cNvPr id="8" name="Picture 7">
            <a:extLst>
              <a:ext uri="{FF2B5EF4-FFF2-40B4-BE49-F238E27FC236}">
                <a16:creationId xmlns:a16="http://schemas.microsoft.com/office/drawing/2014/main" id="{E6F3E836-371E-4966-9F6E-E75135C1F5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3841" y="364700"/>
            <a:ext cx="1351429" cy="572640"/>
          </a:xfrm>
          <a:prstGeom prst="rect">
            <a:avLst/>
          </a:prstGeom>
        </p:spPr>
      </p:pic>
      <p:sp>
        <p:nvSpPr>
          <p:cNvPr id="9" name="TextBox 8">
            <a:extLst>
              <a:ext uri="{FF2B5EF4-FFF2-40B4-BE49-F238E27FC236}">
                <a16:creationId xmlns:a16="http://schemas.microsoft.com/office/drawing/2014/main" id="{A0221BA1-4C9D-4D09-A726-B7B27D15CEB7}"/>
              </a:ext>
            </a:extLst>
          </p:cNvPr>
          <p:cNvSpPr txBox="1"/>
          <p:nvPr/>
        </p:nvSpPr>
        <p:spPr>
          <a:xfrm>
            <a:off x="453359" y="552916"/>
            <a:ext cx="1462368" cy="196208"/>
          </a:xfrm>
          <a:prstGeom prst="rect">
            <a:avLst/>
          </a:prstGeom>
          <a:noFill/>
        </p:spPr>
        <p:txBody>
          <a:bodyPr wrap="square" rtlCol="0">
            <a:spAutoFit/>
          </a:bodyPr>
          <a:lstStyle/>
          <a:p>
            <a:r>
              <a:rPr lang="fa-IR" sz="675" b="1" dirty="0">
                <a:latin typeface="B Lotus,Bold"/>
                <a:cs typeface="B Jalal" panose="00000400000000000000" pitchFamily="2" charset="-78"/>
              </a:rPr>
              <a:t>نیمسال دوم سال تحصیلی  1403- 1404</a:t>
            </a:r>
            <a:endParaRPr lang="en-US" sz="675" dirty="0">
              <a:cs typeface="B Jalal" panose="00000400000000000000" pitchFamily="2" charset="-78"/>
            </a:endParaRPr>
          </a:p>
        </p:txBody>
      </p:sp>
      <p:sp>
        <p:nvSpPr>
          <p:cNvPr id="10" name="Slide Number Placeholder 9">
            <a:extLst>
              <a:ext uri="{FF2B5EF4-FFF2-40B4-BE49-F238E27FC236}">
                <a16:creationId xmlns:a16="http://schemas.microsoft.com/office/drawing/2014/main" id="{E6FFF66C-73A7-47FA-805B-CF1434EFAAC1}"/>
              </a:ext>
            </a:extLst>
          </p:cNvPr>
          <p:cNvSpPr>
            <a:spLocks noGrp="1"/>
          </p:cNvSpPr>
          <p:nvPr>
            <p:ph type="sldNum" sz="quarter" idx="12"/>
          </p:nvPr>
        </p:nvSpPr>
        <p:spPr/>
        <p:txBody>
          <a:bodyPr/>
          <a:lstStyle/>
          <a:p>
            <a:fld id="{ADCE40AB-029F-42E6-B8F2-C3C2129A1758}" type="slidenum">
              <a:rPr lang="en-US" smtClean="0"/>
              <a:t>1</a:t>
            </a:fld>
            <a:endParaRPr lang="en-US"/>
          </a:p>
        </p:txBody>
      </p:sp>
      <p:sp>
        <p:nvSpPr>
          <p:cNvPr id="12" name="TextBox 11">
            <a:extLst>
              <a:ext uri="{FF2B5EF4-FFF2-40B4-BE49-F238E27FC236}">
                <a16:creationId xmlns:a16="http://schemas.microsoft.com/office/drawing/2014/main" id="{0AE27E7C-271D-4F31-8722-20A290D8C809}"/>
              </a:ext>
            </a:extLst>
          </p:cNvPr>
          <p:cNvSpPr txBox="1"/>
          <p:nvPr/>
        </p:nvSpPr>
        <p:spPr>
          <a:xfrm>
            <a:off x="2235200" y="1266862"/>
            <a:ext cx="4300071" cy="1384995"/>
          </a:xfrm>
          <a:prstGeom prst="rect">
            <a:avLst/>
          </a:prstGeom>
          <a:noFill/>
        </p:spPr>
        <p:txBody>
          <a:bodyPr wrap="square" rtlCol="0">
            <a:spAutoFit/>
          </a:bodyPr>
          <a:lstStyle/>
          <a:p>
            <a:pPr algn="ctr"/>
            <a:r>
              <a:rPr lang="en-US" sz="1400" b="1" dirty="0">
                <a:latin typeface="Monotype Corsiva" panose="03010101010201010101" pitchFamily="66" charset="0"/>
                <a:cs typeface="B Aria" panose="00000400000000000000" pitchFamily="2" charset="-78"/>
              </a:rPr>
              <a:t>RoyalWar</a:t>
            </a:r>
            <a:r>
              <a:rPr lang="en-US" sz="1400" b="1" dirty="0">
                <a:cs typeface="B Aria" panose="00000400000000000000" pitchFamily="2" charset="-78"/>
              </a:rPr>
              <a:t> </a:t>
            </a:r>
            <a:r>
              <a:rPr lang="fa-IR" sz="1400" b="1" dirty="0">
                <a:cs typeface="B Aria" panose="00000400000000000000" pitchFamily="2" charset="-78"/>
              </a:rPr>
              <a:t>بازی</a:t>
            </a:r>
            <a:endParaRPr lang="en-US" sz="1400" b="1" dirty="0">
              <a:cs typeface="B Aria" panose="00000400000000000000" pitchFamily="2" charset="-78"/>
            </a:endParaRPr>
          </a:p>
          <a:p>
            <a:pPr algn="r"/>
            <a:r>
              <a:rPr lang="fa-IR" sz="1400" dirty="0">
                <a:cs typeface="B Aria" panose="00000400000000000000" pitchFamily="2" charset="-78"/>
              </a:rPr>
              <a:t>در سال 1416 میلادی، درگیری و تنشی بین دو خاندان سلطنتی اصیل و بانفوذ در امور حکومت ایجاد گردید که منجر به جنگی سخت شد. جنگی پر از آتش و خون... در این میان طلسم هیولاهایی توسط یکی از جادوگران شکسته شد و این موجودات پابه عرصه جنگ گذاشتند و آسیب هایی را به هردو خاندان زدند.....</a:t>
            </a:r>
          </a:p>
        </p:txBody>
      </p:sp>
      <p:pic>
        <p:nvPicPr>
          <p:cNvPr id="15" name="Picture 14">
            <a:extLst>
              <a:ext uri="{FF2B5EF4-FFF2-40B4-BE49-F238E27FC236}">
                <a16:creationId xmlns:a16="http://schemas.microsoft.com/office/drawing/2014/main" id="{ECF50EBA-E04F-474D-B92A-4EDCC82101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720" y="1228174"/>
            <a:ext cx="1681480" cy="1565825"/>
          </a:xfrm>
          <a:prstGeom prst="rect">
            <a:avLst/>
          </a:prstGeom>
        </p:spPr>
      </p:pic>
      <p:sp>
        <p:nvSpPr>
          <p:cNvPr id="16" name="TextBox 15">
            <a:extLst>
              <a:ext uri="{FF2B5EF4-FFF2-40B4-BE49-F238E27FC236}">
                <a16:creationId xmlns:a16="http://schemas.microsoft.com/office/drawing/2014/main" id="{8121DF20-268D-4A60-8F0A-D61E5EB79B45}"/>
              </a:ext>
            </a:extLst>
          </p:cNvPr>
          <p:cNvSpPr txBox="1"/>
          <p:nvPr/>
        </p:nvSpPr>
        <p:spPr>
          <a:xfrm>
            <a:off x="2570480" y="2827490"/>
            <a:ext cx="3964790" cy="1600438"/>
          </a:xfrm>
          <a:prstGeom prst="rect">
            <a:avLst/>
          </a:prstGeom>
          <a:noFill/>
        </p:spPr>
        <p:txBody>
          <a:bodyPr wrap="square" rtlCol="0">
            <a:spAutoFit/>
          </a:bodyPr>
          <a:lstStyle/>
          <a:p>
            <a:pPr algn="r"/>
            <a:r>
              <a:rPr lang="fa-IR" sz="1400" b="1" dirty="0">
                <a:cs typeface="B Tehran" panose="00000400000000000000" pitchFamily="2" charset="-78"/>
              </a:rPr>
              <a:t>شرح بازی:</a:t>
            </a:r>
          </a:p>
          <a:p>
            <a:pPr algn="r"/>
            <a:r>
              <a:rPr lang="fa-IR" sz="1400" dirty="0">
                <a:cs typeface="B Tehran" panose="00000400000000000000" pitchFamily="2" charset="-78"/>
              </a:rPr>
              <a:t>     این جنگ در صفحه ی شطرنجی(پیکسلی) 8*8 انجام می شود و دو خاندان با اسامی                     در  گوشه های این زمین قرار می گیرند. در ابتدا برای هر بازیکن 3 قلعه تعریف شده است که مکان این دو نیز مطابق شکل روبرو ثابت می باشد. همچنین دژ هیولاها در مرکز بازی می باشد و مالک 4 قطعه استراتژیک بازی است. نقش این هیولاها، اذیت و آزار بازیکنان می باشد و در راند های مشخصی به بازیکنان حمله می کند. بازیکنان نیز می توانند به هیولاها و حریف مقابل خود حمله کنند.</a:t>
            </a:r>
          </a:p>
        </p:txBody>
      </p:sp>
      <p:sp>
        <p:nvSpPr>
          <p:cNvPr id="18" name="TextBox 17">
            <a:extLst>
              <a:ext uri="{FF2B5EF4-FFF2-40B4-BE49-F238E27FC236}">
                <a16:creationId xmlns:a16="http://schemas.microsoft.com/office/drawing/2014/main" id="{0FD423EE-561F-41B9-BC49-8AD69632C616}"/>
              </a:ext>
            </a:extLst>
          </p:cNvPr>
          <p:cNvSpPr txBox="1"/>
          <p:nvPr/>
        </p:nvSpPr>
        <p:spPr>
          <a:xfrm>
            <a:off x="460754" y="4393365"/>
            <a:ext cx="6081911" cy="4616648"/>
          </a:xfrm>
          <a:prstGeom prst="rect">
            <a:avLst/>
          </a:prstGeom>
          <a:noFill/>
        </p:spPr>
        <p:txBody>
          <a:bodyPr wrap="square" rtlCol="0">
            <a:spAutoFit/>
          </a:bodyPr>
          <a:lstStyle/>
          <a:p>
            <a:pPr algn="r"/>
            <a:r>
              <a:rPr lang="fa-IR" sz="1400" dirty="0">
                <a:cs typeface="B Tehran" panose="00000400000000000000" pitchFamily="2" charset="-78"/>
              </a:rPr>
              <a:t>- این بازی </a:t>
            </a:r>
            <a:r>
              <a:rPr lang="fa-IR" sz="1400" b="1" dirty="0">
                <a:cs typeface="B Tehran" panose="00000400000000000000" pitchFamily="2" charset="-78"/>
              </a:rPr>
              <a:t>نوبتی</a:t>
            </a:r>
            <a:r>
              <a:rPr lang="fa-IR" sz="1400" dirty="0">
                <a:cs typeface="B Tehran" panose="00000400000000000000" pitchFamily="2" charset="-78"/>
              </a:rPr>
              <a:t> است و فاقد زمان بندی می باشد. هر بازیکن در نوبت خودش حق حرکت به </a:t>
            </a:r>
            <a:r>
              <a:rPr lang="fa-IR" sz="1400" b="1" dirty="0">
                <a:cs typeface="B Tehran" panose="00000400000000000000" pitchFamily="2" charset="-78"/>
              </a:rPr>
              <a:t>یک خانه </a:t>
            </a:r>
            <a:r>
              <a:rPr lang="fa-IR" sz="1400" dirty="0">
                <a:cs typeface="B Tehran" panose="00000400000000000000" pitchFamily="2" charset="-78"/>
              </a:rPr>
              <a:t>را دارد.</a:t>
            </a:r>
          </a:p>
          <a:p>
            <a:pPr algn="r"/>
            <a:r>
              <a:rPr lang="fa-IR" sz="1400" dirty="0">
                <a:cs typeface="B Tehran" panose="00000400000000000000" pitchFamily="2" charset="-78"/>
              </a:rPr>
              <a:t>- بازیکنان فقط حق دارند با استفاده از حروف از پیش تعیین شده به سمت </a:t>
            </a:r>
            <a:r>
              <a:rPr lang="fa-IR" sz="1400" b="1" dirty="0">
                <a:cs typeface="B Tehran" panose="00000400000000000000" pitchFamily="2" charset="-78"/>
              </a:rPr>
              <a:t>بالا</a:t>
            </a:r>
            <a:r>
              <a:rPr lang="fa-IR" sz="1400" dirty="0">
                <a:cs typeface="B Tehran" panose="00000400000000000000" pitchFamily="2" charset="-78"/>
              </a:rPr>
              <a:t>، </a:t>
            </a:r>
            <a:r>
              <a:rPr lang="fa-IR" sz="1400" b="1" dirty="0">
                <a:cs typeface="B Tehran" panose="00000400000000000000" pitchFamily="2" charset="-78"/>
              </a:rPr>
              <a:t>پایین</a:t>
            </a:r>
            <a:r>
              <a:rPr lang="fa-IR" sz="1400" dirty="0">
                <a:cs typeface="B Tehran" panose="00000400000000000000" pitchFamily="2" charset="-78"/>
              </a:rPr>
              <a:t>، </a:t>
            </a:r>
            <a:r>
              <a:rPr lang="fa-IR" sz="1400" b="1" dirty="0">
                <a:cs typeface="B Tehran" panose="00000400000000000000" pitchFamily="2" charset="-78"/>
              </a:rPr>
              <a:t>چپ</a:t>
            </a:r>
            <a:r>
              <a:rPr lang="fa-IR" sz="1400" dirty="0">
                <a:cs typeface="B Tehran" panose="00000400000000000000" pitchFamily="2" charset="-78"/>
              </a:rPr>
              <a:t> و </a:t>
            </a:r>
            <a:r>
              <a:rPr lang="fa-IR" sz="1400" b="1" dirty="0">
                <a:cs typeface="B Tehran" panose="00000400000000000000" pitchFamily="2" charset="-78"/>
              </a:rPr>
              <a:t>راست</a:t>
            </a:r>
            <a:r>
              <a:rPr lang="fa-IR" sz="1400" dirty="0">
                <a:cs typeface="B Tehran" panose="00000400000000000000" pitchFamily="2" charset="-78"/>
              </a:rPr>
              <a:t> حرکت کنند. </a:t>
            </a:r>
          </a:p>
          <a:p>
            <a:pPr algn="r"/>
            <a:r>
              <a:rPr lang="fa-IR" sz="1400" dirty="0">
                <a:cs typeface="B Tehran" panose="00000400000000000000" pitchFamily="2" charset="-78"/>
              </a:rPr>
              <a:t>- نزدیک هر مقر پایگاهی یک مارکت وجود داد که فروش سنگ، چوب و غذا در آنجا انجام می شود. </a:t>
            </a:r>
          </a:p>
          <a:p>
            <a:pPr algn="r"/>
            <a:r>
              <a:rPr lang="fa-IR" sz="1400" dirty="0">
                <a:cs typeface="B Tehran" panose="00000400000000000000" pitchFamily="2" charset="-78"/>
              </a:rPr>
              <a:t>- بازیکنان در حملات خود به هیولاها و شکست آنها، مقداری امتیاز دریافت می کنند.</a:t>
            </a:r>
          </a:p>
          <a:p>
            <a:pPr algn="r"/>
            <a:r>
              <a:rPr lang="fa-IR" sz="1400" dirty="0">
                <a:cs typeface="B Tehran" panose="00000400000000000000" pitchFamily="2" charset="-78"/>
              </a:rPr>
              <a:t>- اگر سلامتی قلعه ای کمتر از ⅛سلامتی آن شود، بازیکن به صورت خودکار با هیولاها توافق می کنند تا هیولاها به بازیکن مقابل حمله کند تا بازیکن فرصت برگشتن به دور بازی را داشته باشد. </a:t>
            </a:r>
          </a:p>
          <a:p>
            <a:pPr algn="r"/>
            <a:r>
              <a:rPr lang="fa-IR" sz="1400" dirty="0">
                <a:cs typeface="B Tehran" panose="00000400000000000000" pitchFamily="2" charset="-78"/>
              </a:rPr>
              <a:t>- هیولاها درمواقعی به بازیکنان نامه می دهند و آنها را تهدید به آسیب زدن می کنند.</a:t>
            </a:r>
          </a:p>
          <a:p>
            <a:pPr algn="r"/>
            <a:r>
              <a:rPr lang="fa-IR" sz="1400" dirty="0">
                <a:cs typeface="B Tehran" panose="00000400000000000000" pitchFamily="2" charset="-78"/>
              </a:rPr>
              <a:t>- هیولاها جاودانه اند و دارای </a:t>
            </a:r>
            <a:r>
              <a:rPr lang="fa-IR" sz="1400" b="1" dirty="0">
                <a:cs typeface="B Tehran" panose="00000400000000000000" pitchFamily="2" charset="-78"/>
              </a:rPr>
              <a:t>قدرت حمله </a:t>
            </a:r>
            <a:r>
              <a:rPr lang="fa-IR" sz="1400" dirty="0">
                <a:cs typeface="B Tehran" panose="00000400000000000000" pitchFamily="2" charset="-78"/>
              </a:rPr>
              <a:t>و </a:t>
            </a:r>
            <a:r>
              <a:rPr lang="fa-IR" sz="1400" b="1" dirty="0">
                <a:cs typeface="B Tehran" panose="00000400000000000000" pitchFamily="2" charset="-78"/>
              </a:rPr>
              <a:t>انرژی</a:t>
            </a:r>
            <a:r>
              <a:rPr lang="fa-IR" sz="1400" dirty="0">
                <a:cs typeface="B Tehran" panose="00000400000000000000" pitchFamily="2" charset="-78"/>
              </a:rPr>
              <a:t> می باشند. (با کاهش انرژی هیولاها، حملات و آسیب های خود را کمتر می کنند.)</a:t>
            </a:r>
            <a:endParaRPr lang="en-US" sz="1400" dirty="0">
              <a:cs typeface="B Tehran" panose="00000400000000000000" pitchFamily="2" charset="-78"/>
            </a:endParaRPr>
          </a:p>
          <a:p>
            <a:pPr algn="r"/>
            <a:r>
              <a:rPr lang="fa-IR" sz="1400" dirty="0">
                <a:cs typeface="B Tehran" panose="00000400000000000000" pitchFamily="2" charset="-78"/>
              </a:rPr>
              <a:t>- یک سری </a:t>
            </a:r>
            <a:r>
              <a:rPr lang="fa-IR" sz="1400" b="1" dirty="0">
                <a:cs typeface="B Tehran" panose="00000400000000000000" pitchFamily="2" charset="-78"/>
              </a:rPr>
              <a:t>موانعی</a:t>
            </a:r>
            <a:r>
              <a:rPr lang="fa-IR" sz="1400" dirty="0">
                <a:cs typeface="B Tehran" panose="00000400000000000000" pitchFamily="2" charset="-78"/>
              </a:rPr>
              <a:t> نیز وجود دارد که بازیکن نمی تواند از آن عبور کند که درتصویر بالا مشاهده می کنید.</a:t>
            </a:r>
          </a:p>
          <a:p>
            <a:pPr algn="r"/>
            <a:r>
              <a:rPr lang="fa-IR" sz="1400" dirty="0">
                <a:cs typeface="B Tehran" panose="00000400000000000000" pitchFamily="2" charset="-78"/>
              </a:rPr>
              <a:t>- در بازی توانایی </a:t>
            </a:r>
            <a:r>
              <a:rPr lang="fa-IR" sz="1400" b="1" dirty="0">
                <a:cs typeface="B Tehran" panose="00000400000000000000" pitchFamily="2" charset="-78"/>
              </a:rPr>
              <a:t>چت</a:t>
            </a:r>
            <a:r>
              <a:rPr lang="fa-IR" sz="1400" dirty="0">
                <a:cs typeface="B Tehran" panose="00000400000000000000" pitchFamily="2" charset="-78"/>
              </a:rPr>
              <a:t> بین دو بازیکن نیز وجود دارد.</a:t>
            </a:r>
          </a:p>
          <a:p>
            <a:pPr algn="r"/>
            <a:endParaRPr lang="fa-IR" sz="1400" dirty="0">
              <a:cs typeface="B Tehran" panose="00000400000000000000" pitchFamily="2" charset="-78"/>
            </a:endParaRPr>
          </a:p>
          <a:p>
            <a:pPr algn="r"/>
            <a:r>
              <a:rPr lang="fa-IR" sz="1400" b="1" dirty="0">
                <a:cs typeface="B Tehran" panose="00000400000000000000" pitchFamily="2" charset="-78"/>
              </a:rPr>
              <a:t>قلعه ها: </a:t>
            </a:r>
          </a:p>
          <a:p>
            <a:pPr algn="r"/>
            <a:r>
              <a:rPr lang="fa-IR" sz="1400" dirty="0">
                <a:cs typeface="B Tehran" panose="00000400000000000000" pitchFamily="2" charset="-78"/>
              </a:rPr>
              <a:t>    قلعه ها توانایی ذخیره سنگ، چوب، غذا را دارند و دارای سربازخانه، معدن، مزرعه و چوب بری و ساختمان های دفاعی هستند. همچنین سطح بندی از 1 تا 3 نیز دارند که در روند تولیدات و حداکثر ذخیره سازی مواد مختلف تاثیر بسزایی دارند. خرید و فروش و ارتقای ساختمان ها همه و همه با طلا انجام می شود که این طلا در اکانت اصلی بازیکن نمایش داده می شود و برای شروع بازی مقدار ثابت طلا برای هر دو طرف تعیین می شود.</a:t>
            </a:r>
          </a:p>
          <a:p>
            <a:pPr algn="r"/>
            <a:r>
              <a:rPr lang="fa-IR" sz="1400" dirty="0">
                <a:cs typeface="B Tehran" panose="00000400000000000000" pitchFamily="2" charset="-78"/>
              </a:rPr>
              <a:t>دررابطه با نیروهای عملیاتی بازی، میتوان به سربازها، تیراندازان و اسب سواران اشاره کرد که هر کدام قدرت حمله مشخصی دارند و بیشترین قدرت را اسب سواران به بازیکن می دهد. </a:t>
            </a:r>
          </a:p>
          <a:p>
            <a:pPr algn="r"/>
            <a:r>
              <a:rPr lang="fa-IR" sz="1400" dirty="0">
                <a:cs typeface="B Tehran" panose="00000400000000000000" pitchFamily="2" charset="-78"/>
              </a:rPr>
              <a:t>قلعه ها درابتدا دارای 100 درصد مقدار سلامتی هستند و متناسب با هر جنگ و قدرت ساختمان های دفاعی قلعه مقداری از سلامتی کاهش می یابد و با صفر شدن سلامتی، قلعه در اختیار بازیکن مقابل قرار می گیرد.</a:t>
            </a:r>
          </a:p>
        </p:txBody>
      </p:sp>
      <p:sp>
        <p:nvSpPr>
          <p:cNvPr id="19" name="TextBox 18">
            <a:extLst>
              <a:ext uri="{FF2B5EF4-FFF2-40B4-BE49-F238E27FC236}">
                <a16:creationId xmlns:a16="http://schemas.microsoft.com/office/drawing/2014/main" id="{42376658-3899-4816-A536-2092BDF53002}"/>
              </a:ext>
            </a:extLst>
          </p:cNvPr>
          <p:cNvSpPr txBox="1"/>
          <p:nvPr/>
        </p:nvSpPr>
        <p:spPr>
          <a:xfrm>
            <a:off x="5575150" y="3250127"/>
            <a:ext cx="688490" cy="307777"/>
          </a:xfrm>
          <a:prstGeom prst="rect">
            <a:avLst/>
          </a:prstGeom>
          <a:noFill/>
        </p:spPr>
        <p:txBody>
          <a:bodyPr wrap="square" rtlCol="0">
            <a:spAutoFit/>
          </a:bodyPr>
          <a:lstStyle/>
          <a:p>
            <a:r>
              <a:rPr lang="en-US" sz="1400" dirty="0">
                <a:cs typeface="B Tehran" panose="00000400000000000000" pitchFamily="2" charset="-78"/>
              </a:rPr>
              <a:t>P1</a:t>
            </a:r>
            <a:r>
              <a:rPr lang="fa-IR" sz="1400" dirty="0">
                <a:cs typeface="B Tehran" panose="00000400000000000000" pitchFamily="2" charset="-78"/>
              </a:rPr>
              <a:t>و </a:t>
            </a:r>
            <a:r>
              <a:rPr lang="en-US" sz="1400" dirty="0">
                <a:cs typeface="B Tehran" panose="00000400000000000000" pitchFamily="2" charset="-78"/>
              </a:rPr>
              <a:t> P2</a:t>
            </a:r>
          </a:p>
        </p:txBody>
      </p:sp>
    </p:spTree>
    <p:extLst>
      <p:ext uri="{BB962C8B-B14F-4D97-AF65-F5344CB8AC3E}">
        <p14:creationId xmlns:p14="http://schemas.microsoft.com/office/powerpoint/2010/main" val="2137201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884DE9B-FC93-4789-9212-D8F0247D6820}"/>
              </a:ext>
            </a:extLst>
          </p:cNvPr>
          <p:cNvSpPr>
            <a:spLocks noGrp="1"/>
          </p:cNvSpPr>
          <p:nvPr>
            <p:ph type="sldNum" sz="quarter" idx="12"/>
          </p:nvPr>
        </p:nvSpPr>
        <p:spPr/>
        <p:txBody>
          <a:bodyPr/>
          <a:lstStyle/>
          <a:p>
            <a:fld id="{ADCE40AB-029F-42E6-B8F2-C3C2129A1758}" type="slidenum">
              <a:rPr lang="en-US" smtClean="0"/>
              <a:t>2</a:t>
            </a:fld>
            <a:endParaRPr lang="en-US"/>
          </a:p>
        </p:txBody>
      </p:sp>
      <p:sp>
        <p:nvSpPr>
          <p:cNvPr id="5" name="TextBox 4">
            <a:extLst>
              <a:ext uri="{FF2B5EF4-FFF2-40B4-BE49-F238E27FC236}">
                <a16:creationId xmlns:a16="http://schemas.microsoft.com/office/drawing/2014/main" id="{FE6C98A2-ADFE-4472-9CB1-EF8A7B07EA69}"/>
              </a:ext>
            </a:extLst>
          </p:cNvPr>
          <p:cNvSpPr txBox="1"/>
          <p:nvPr/>
        </p:nvSpPr>
        <p:spPr>
          <a:xfrm>
            <a:off x="484564" y="197200"/>
            <a:ext cx="6081911" cy="6124754"/>
          </a:xfrm>
          <a:prstGeom prst="rect">
            <a:avLst/>
          </a:prstGeom>
          <a:noFill/>
        </p:spPr>
        <p:txBody>
          <a:bodyPr wrap="square" rtlCol="0">
            <a:spAutoFit/>
          </a:bodyPr>
          <a:lstStyle/>
          <a:p>
            <a:pPr algn="r"/>
            <a:r>
              <a:rPr lang="fa-IR" sz="1400" b="1" dirty="0">
                <a:cs typeface="B Tehran" panose="00000400000000000000" pitchFamily="2" charset="-78"/>
              </a:rPr>
              <a:t>:</a:t>
            </a:r>
            <a:r>
              <a:rPr lang="en-US" sz="1400" b="1" dirty="0">
                <a:cs typeface="B Tehran" panose="00000400000000000000" pitchFamily="2" charset="-78"/>
              </a:rPr>
              <a:t>(event)</a:t>
            </a:r>
            <a:r>
              <a:rPr lang="fa-IR" sz="1400" b="1" dirty="0">
                <a:cs typeface="B Tehran" panose="00000400000000000000" pitchFamily="2" charset="-78"/>
              </a:rPr>
              <a:t>رویداد </a:t>
            </a:r>
            <a:endParaRPr lang="en-US" sz="1400" b="1" dirty="0">
              <a:cs typeface="B Tehran" panose="00000400000000000000" pitchFamily="2" charset="-78"/>
            </a:endParaRPr>
          </a:p>
          <a:p>
            <a:pPr algn="r"/>
            <a:r>
              <a:rPr lang="fa-IR" sz="1400" dirty="0">
                <a:cs typeface="B Tehran" panose="00000400000000000000" pitchFamily="2" charset="-78"/>
              </a:rPr>
              <a:t>   3 اتفاق در راندهای مشخص بازی به صورت رندوم رخ می دهد که هر کدام تاثیر مشخصی بر روند تولیدات هر دو بازیکن دارند که عبارت اند از: </a:t>
            </a:r>
            <a:r>
              <a:rPr lang="fa-IR" sz="1400" b="1" dirty="0">
                <a:cs typeface="B Tehran" panose="00000400000000000000" pitchFamily="2" charset="-78"/>
              </a:rPr>
              <a:t>آتش سوزی </a:t>
            </a:r>
            <a:r>
              <a:rPr lang="fa-IR" sz="1400" dirty="0">
                <a:cs typeface="B Tehran" panose="00000400000000000000" pitchFamily="2" charset="-78"/>
              </a:rPr>
              <a:t>–</a:t>
            </a:r>
            <a:r>
              <a:rPr lang="fa-IR" sz="1400" b="1" dirty="0">
                <a:cs typeface="B Tehran" panose="00000400000000000000" pitchFamily="2" charset="-78"/>
              </a:rPr>
              <a:t> باران </a:t>
            </a:r>
            <a:r>
              <a:rPr lang="fa-IR" sz="1400" dirty="0">
                <a:cs typeface="B Tehran" panose="00000400000000000000" pitchFamily="2" charset="-78"/>
              </a:rPr>
              <a:t>–</a:t>
            </a:r>
            <a:r>
              <a:rPr lang="fa-IR" sz="1400" b="1" dirty="0">
                <a:cs typeface="B Tehran" panose="00000400000000000000" pitchFamily="2" charset="-78"/>
              </a:rPr>
              <a:t> طوفان</a:t>
            </a:r>
            <a:r>
              <a:rPr lang="fa-IR" sz="1400" dirty="0">
                <a:cs typeface="B Tehran" panose="00000400000000000000" pitchFamily="2" charset="-78"/>
              </a:rPr>
              <a:t>.</a:t>
            </a:r>
          </a:p>
          <a:p>
            <a:pPr algn="r"/>
            <a:endParaRPr lang="fa-IR" sz="1400" b="1" dirty="0">
              <a:cs typeface="B Tehran" panose="00000400000000000000" pitchFamily="2" charset="-78"/>
            </a:endParaRPr>
          </a:p>
          <a:p>
            <a:pPr algn="r"/>
            <a:r>
              <a:rPr lang="fa-IR" sz="1400" b="1" dirty="0">
                <a:cs typeface="B Tehran" panose="00000400000000000000" pitchFamily="2" charset="-78"/>
              </a:rPr>
              <a:t>کارت های بازی:</a:t>
            </a:r>
          </a:p>
          <a:p>
            <a:pPr algn="r"/>
            <a:r>
              <a:rPr lang="fa-IR" sz="1400" dirty="0">
                <a:cs typeface="B Tehran" panose="00000400000000000000" pitchFamily="2" charset="-78"/>
              </a:rPr>
              <a:t>        هر بازیکن در راند های مشخصی از بازی قابلیت استفاده از کارت هایی را دارد که انتخاب آن توسط رابط گرافیکی انجام می شود.</a:t>
            </a:r>
          </a:p>
          <a:p>
            <a:pPr algn="r"/>
            <a:r>
              <a:rPr lang="fa-IR" sz="1400" dirty="0">
                <a:cs typeface="B Tehran" panose="00000400000000000000" pitchFamily="2" charset="-78"/>
              </a:rPr>
              <a:t>این کارت ها دو دسته اند. </a:t>
            </a:r>
          </a:p>
          <a:p>
            <a:pPr algn="r"/>
            <a:r>
              <a:rPr lang="fa-IR" sz="1400" b="1" dirty="0">
                <a:cs typeface="B Tehran" panose="00000400000000000000" pitchFamily="2" charset="-78"/>
              </a:rPr>
              <a:t>کارت های زمان دار:  </a:t>
            </a:r>
            <a:r>
              <a:rPr lang="fa-IR" sz="1400" dirty="0">
                <a:cs typeface="B Tehran" panose="00000400000000000000" pitchFamily="2" charset="-78"/>
              </a:rPr>
              <a:t>کارت های                                 داریم که موجب افزایش سرعت در تولید سنگ، چوب و غذا می شود. پس در مجموع 9 کارت زمان دار خواهیم داشت.</a:t>
            </a:r>
          </a:p>
          <a:p>
            <a:pPr algn="r"/>
            <a:r>
              <a:rPr lang="fa-IR" sz="1400" b="1" dirty="0">
                <a:cs typeface="B Tehran" panose="00000400000000000000" pitchFamily="2" charset="-78"/>
              </a:rPr>
              <a:t>کارت های فوری: </a:t>
            </a:r>
            <a:r>
              <a:rPr lang="fa-IR" sz="1400" dirty="0">
                <a:cs typeface="B Tehran" panose="00000400000000000000" pitchFamily="2" charset="-78"/>
              </a:rPr>
              <a:t>درابتدای بازی، یک سری کارت برای بازیکن وجود دارد که با استفاده از آنها 1000 سنگ، چوب و غذا برای بازیکن فراهم می شود و کارت دیگر مقدار 10 کیلو طلا به بازیکن می دهد که در اکانت آن ذخیره می شود. پس 2 کارت فوری نیز داریم که باید فقط بین این دو یکی انتخاب شود.</a:t>
            </a:r>
          </a:p>
          <a:p>
            <a:pPr algn="r"/>
            <a:endParaRPr lang="fa-IR" sz="1400" dirty="0">
              <a:cs typeface="B Tehran" panose="00000400000000000000" pitchFamily="2" charset="-78"/>
            </a:endParaRPr>
          </a:p>
          <a:p>
            <a:pPr algn="r"/>
            <a:r>
              <a:rPr lang="fa-IR" sz="1400" b="1" dirty="0">
                <a:cs typeface="B Tehran" panose="00000400000000000000" pitchFamily="2" charset="-78"/>
              </a:rPr>
              <a:t>:</a:t>
            </a:r>
            <a:r>
              <a:rPr lang="en-US" sz="1400" b="1" dirty="0">
                <a:cs typeface="B Tehran" panose="00000400000000000000" pitchFamily="2" charset="-78"/>
              </a:rPr>
              <a:t>(popularity)</a:t>
            </a:r>
            <a:r>
              <a:rPr lang="fa-IR" sz="1400" b="1" dirty="0">
                <a:cs typeface="B Tehran" panose="00000400000000000000" pitchFamily="2" charset="-78"/>
              </a:rPr>
              <a:t>رضایت </a:t>
            </a:r>
          </a:p>
          <a:p>
            <a:pPr algn="r"/>
            <a:r>
              <a:rPr lang="fa-IR" sz="1400" dirty="0">
                <a:cs typeface="B Tehran" panose="00000400000000000000" pitchFamily="2" charset="-78"/>
              </a:rPr>
              <a:t>      در هر قلعه، خانواده سربازان و کارگران نیز زندگی می کنند و نیاز به امنیت و غذا دارند. هرچه امنیت و غذا بیشتر باشد، رضایت مردم ساکن نیز بیشتر خواهد بود که این موضوع روی تولیدات مواد قلعه تاثیر خواهد داشت.</a:t>
            </a:r>
          </a:p>
          <a:p>
            <a:pPr algn="r"/>
            <a:endParaRPr lang="fa-IR" sz="1400" dirty="0">
              <a:cs typeface="B Tehran" panose="00000400000000000000" pitchFamily="2" charset="-78"/>
            </a:endParaRPr>
          </a:p>
          <a:p>
            <a:pPr algn="r"/>
            <a:r>
              <a:rPr lang="fa-IR" sz="1400" dirty="0">
                <a:cs typeface="B Tehran" panose="00000400000000000000" pitchFamily="2" charset="-78"/>
              </a:rPr>
              <a:t>:</a:t>
            </a:r>
            <a:r>
              <a:rPr lang="en-US" sz="1400" b="1" dirty="0">
                <a:cs typeface="B Tehran" panose="00000400000000000000" pitchFamily="2" charset="-78"/>
              </a:rPr>
              <a:t>(attack)</a:t>
            </a:r>
            <a:r>
              <a:rPr lang="fa-IR" sz="1400" b="1" dirty="0">
                <a:cs typeface="B Tehran" panose="00000400000000000000" pitchFamily="2" charset="-78"/>
              </a:rPr>
              <a:t>حمله </a:t>
            </a:r>
            <a:endParaRPr lang="en-US" sz="1400" b="1" dirty="0">
              <a:cs typeface="B Tehran" panose="00000400000000000000" pitchFamily="2" charset="-78"/>
            </a:endParaRPr>
          </a:p>
          <a:p>
            <a:pPr algn="r"/>
            <a:r>
              <a:rPr lang="fa-IR" sz="1400" dirty="0">
                <a:cs typeface="B Tehran" panose="00000400000000000000" pitchFamily="2" charset="-78"/>
              </a:rPr>
              <a:t>      حملات هر بازیکن میتواند به خانه هیولاها باشد یا به قلعه های بازیکن مقابل. این حمله توسط یک کلیک روی کلید جنگ می باشد که در این صورت جنگ آغاز شده و باید بازیکن تعداد سرباز، تیرانداز و اسب سوار را مشخص کند و سپس حمله به صورت خودکار انجام شده و طی محاسباتی براساس قدرت حمله بازیکن و قدرت دفاعی هر قلعه، بازیکن یا فاتح جنگ می شود یا شکست می خورد و روی تعداد نیروهای عملیاتی هر دو طرف و مقدار سلامتی قلعه بازیکن حریف تاثیر می گذارد.</a:t>
            </a:r>
          </a:p>
          <a:p>
            <a:pPr algn="r"/>
            <a:endParaRPr lang="en-US" sz="1400" dirty="0">
              <a:cs typeface="B Tehran" panose="00000400000000000000" pitchFamily="2" charset="-78"/>
            </a:endParaRPr>
          </a:p>
          <a:p>
            <a:pPr algn="r"/>
            <a:r>
              <a:rPr lang="fa-IR" sz="1400" b="1" dirty="0">
                <a:cs typeface="B Tehran" panose="00000400000000000000" pitchFamily="2" charset="-78"/>
              </a:rPr>
              <a:t>پیروز جنگ: </a:t>
            </a:r>
          </a:p>
          <a:p>
            <a:pPr algn="r"/>
            <a:r>
              <a:rPr lang="fa-IR" sz="1400" dirty="0">
                <a:cs typeface="B Tehran" panose="00000400000000000000" pitchFamily="2" charset="-78"/>
              </a:rPr>
              <a:t>     پیروز جنگ بازیکنی است که:</a:t>
            </a:r>
          </a:p>
          <a:p>
            <a:pPr algn="r"/>
            <a:r>
              <a:rPr lang="fa-IR" sz="1400" dirty="0">
                <a:cs typeface="B Tehran" panose="00000400000000000000" pitchFamily="2" charset="-78"/>
              </a:rPr>
              <a:t>- هر 6 قلعه را  تسخیر کند.</a:t>
            </a:r>
          </a:p>
          <a:p>
            <a:pPr algn="r"/>
            <a:r>
              <a:rPr lang="fa-IR" sz="1400" dirty="0">
                <a:cs typeface="B Tehran" panose="00000400000000000000" pitchFamily="2" charset="-78"/>
              </a:rPr>
              <a:t>- تمام منابع بازیکن مقابل تمام شده باشد و طلایی نیز نداشته باشد.</a:t>
            </a:r>
          </a:p>
        </p:txBody>
      </p:sp>
      <p:sp>
        <p:nvSpPr>
          <p:cNvPr id="6" name="TextBox 5">
            <a:extLst>
              <a:ext uri="{FF2B5EF4-FFF2-40B4-BE49-F238E27FC236}">
                <a16:creationId xmlns:a16="http://schemas.microsoft.com/office/drawing/2014/main" id="{F2828B5F-094C-4F7D-9690-25B56D9D8B50}"/>
              </a:ext>
            </a:extLst>
          </p:cNvPr>
          <p:cNvSpPr txBox="1"/>
          <p:nvPr/>
        </p:nvSpPr>
        <p:spPr>
          <a:xfrm>
            <a:off x="4165600" y="1690567"/>
            <a:ext cx="1006868" cy="307777"/>
          </a:xfrm>
          <a:prstGeom prst="rect">
            <a:avLst/>
          </a:prstGeom>
          <a:noFill/>
        </p:spPr>
        <p:txBody>
          <a:bodyPr wrap="square" rtlCol="0">
            <a:spAutoFit/>
          </a:bodyPr>
          <a:lstStyle/>
          <a:p>
            <a:r>
              <a:rPr lang="en-US" sz="1400" dirty="0">
                <a:cs typeface="B Tehran" panose="00000400000000000000" pitchFamily="2" charset="-78"/>
              </a:rPr>
              <a:t>2x </a:t>
            </a:r>
            <a:r>
              <a:rPr lang="fa-IR" sz="1400" dirty="0">
                <a:cs typeface="B Tehran" panose="00000400000000000000" pitchFamily="2" charset="-78"/>
              </a:rPr>
              <a:t>و</a:t>
            </a:r>
            <a:r>
              <a:rPr lang="en-US" sz="1400" dirty="0">
                <a:cs typeface="B Tehran" panose="00000400000000000000" pitchFamily="2" charset="-78"/>
              </a:rPr>
              <a:t> 3x </a:t>
            </a:r>
            <a:r>
              <a:rPr lang="fa-IR" sz="1400" dirty="0">
                <a:cs typeface="B Tehran" panose="00000400000000000000" pitchFamily="2" charset="-78"/>
              </a:rPr>
              <a:t>و</a:t>
            </a:r>
            <a:r>
              <a:rPr lang="en-US" sz="1400" dirty="0">
                <a:cs typeface="B Tehran" panose="00000400000000000000" pitchFamily="2" charset="-78"/>
              </a:rPr>
              <a:t> 4x</a:t>
            </a:r>
          </a:p>
        </p:txBody>
      </p:sp>
      <p:pic>
        <p:nvPicPr>
          <p:cNvPr id="3" name="Picture 2">
            <a:extLst>
              <a:ext uri="{FF2B5EF4-FFF2-40B4-BE49-F238E27FC236}">
                <a16:creationId xmlns:a16="http://schemas.microsoft.com/office/drawing/2014/main" id="{962A5918-51CF-4BDD-AB32-25A3AA83C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5026" y="6321954"/>
            <a:ext cx="4147947" cy="2765298"/>
          </a:xfrm>
          <a:prstGeom prst="rect">
            <a:avLst/>
          </a:prstGeom>
        </p:spPr>
      </p:pic>
    </p:spTree>
    <p:extLst>
      <p:ext uri="{BB962C8B-B14F-4D97-AF65-F5344CB8AC3E}">
        <p14:creationId xmlns:p14="http://schemas.microsoft.com/office/powerpoint/2010/main" val="219258559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496</TotalTime>
  <Words>1004</Words>
  <Application>Microsoft Office PowerPoint</Application>
  <PresentationFormat>A4 Paper (210x297 mm)</PresentationFormat>
  <Paragraphs>100</Paragraphs>
  <Slides>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Arial</vt:lpstr>
      <vt:lpstr>B Lotus,Bold</vt:lpstr>
      <vt:lpstr>Calibri</vt:lpstr>
      <vt:lpstr>Calibri Light</vt:lpstr>
      <vt:lpstr>Monotype Corsiva</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reza shakiba</dc:creator>
  <cp:lastModifiedBy>reza shakiba</cp:lastModifiedBy>
  <cp:revision>19</cp:revision>
  <dcterms:created xsi:type="dcterms:W3CDTF">2025-05-07T07:36:45Z</dcterms:created>
  <dcterms:modified xsi:type="dcterms:W3CDTF">2025-05-07T18:29:44Z</dcterms:modified>
</cp:coreProperties>
</file>

<file path=docProps/thumbnail.jpeg>
</file>